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t>9/6/2019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t>9/6/2019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t>9/6/2019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t>9/6/2019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t>9/6/2019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t>9/6/2019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t>9/6/2019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t>9/6/2019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t>9/6/2019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dirty="0"/>
              <a:t>9/6/2019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t>9/6/2019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t>9/6/2019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t>9/6/2019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t>9/6/2019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t>9/6/2019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t>9/6/2019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t>9/6/2019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t>9/6/2019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mk-MK" dirty="0" smtClean="0"/>
              <a:t>МОДУЛ 1, ТЕМА 1</a:t>
            </a:r>
            <a:br>
              <a:rPr lang="mk-MK" dirty="0" smtClean="0"/>
            </a:br>
            <a:r>
              <a:rPr lang="mk-MK" dirty="0" smtClean="0"/>
              <a:t>РАНА ИНТЕРВЕНЦИЈА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1158" y="4634185"/>
            <a:ext cx="8144134" cy="1117687"/>
          </a:xfrm>
        </p:spPr>
        <p:txBody>
          <a:bodyPr/>
          <a:lstStyle/>
          <a:p>
            <a:r>
              <a:rPr lang="mk-MK" dirty="0" smtClean="0"/>
              <a:t>Проф. д-р Александра Каровска Ристовска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606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/>
              <a:t>ИДЕА: Барања од дел </a:t>
            </a:r>
            <a:r>
              <a:rPr lang="en-US" dirty="0"/>
              <a:t>C – </a:t>
            </a:r>
            <a:r>
              <a:rPr lang="mk-MK" dirty="0"/>
              <a:t>Права на родителите и процедурални забелешки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mk-MK" b="1" dirty="0" smtClean="0"/>
              <a:t>Претходно писмено известување </a:t>
            </a:r>
            <a:r>
              <a:rPr lang="mk-MK" dirty="0" smtClean="0"/>
              <a:t>до родителите на малото дете или новороденче со попреченост, секој пат кога има промена во идентификацијата, евалуацијата или сместувањето на детето со попреченост, или обезбедувањето на соодветни РИ услуги.</a:t>
            </a:r>
          </a:p>
          <a:p>
            <a:endParaRPr lang="mk-MK" b="1" dirty="0" smtClean="0"/>
          </a:p>
          <a:p>
            <a:r>
              <a:rPr lang="mk-MK" dirty="0" smtClean="0"/>
              <a:t>Процедурите треба да бидат дизајнирани така што писменото известување е на нативниот јазик на родителите, освен ако јасно не е наведено зошто тоа не е изводливо.</a:t>
            </a:r>
          </a:p>
        </p:txBody>
      </p:sp>
    </p:spTree>
    <p:extLst>
      <p:ext uri="{BB962C8B-B14F-4D97-AF65-F5344CB8AC3E}">
        <p14:creationId xmlns:p14="http://schemas.microsoft.com/office/powerpoint/2010/main" val="353984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/>
              <a:t>ИДЕА: Барања од дел </a:t>
            </a:r>
            <a:r>
              <a:rPr lang="en-US" dirty="0"/>
              <a:t>C – </a:t>
            </a:r>
            <a:r>
              <a:rPr lang="mk-MK" dirty="0"/>
              <a:t>Права на родителите и процедурални забелешки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mk-MK" b="1" dirty="0" smtClean="0"/>
              <a:t>Навремена административна одлука за жалбите </a:t>
            </a:r>
            <a:r>
              <a:rPr lang="mk-MK" dirty="0" smtClean="0"/>
              <a:t>поднесени од родителите.</a:t>
            </a:r>
          </a:p>
          <a:p>
            <a:endParaRPr lang="mk-MK" b="1" dirty="0"/>
          </a:p>
          <a:p>
            <a:r>
              <a:rPr lang="mk-MK" dirty="0" smtClean="0"/>
              <a:t>Право на родителите да користат </a:t>
            </a:r>
            <a:r>
              <a:rPr lang="mk-MK" b="1" dirty="0" smtClean="0"/>
              <a:t>посредување.</a:t>
            </a:r>
          </a:p>
          <a:p>
            <a:endParaRPr lang="mk-MK" b="1" dirty="0" smtClean="0"/>
          </a:p>
          <a:p>
            <a:endParaRPr lang="mk-MK" b="1" dirty="0"/>
          </a:p>
          <a:p>
            <a:endParaRPr lang="mk-MK" b="1" dirty="0"/>
          </a:p>
          <a:p>
            <a:r>
              <a:rPr lang="mk-MK" b="1" u="sng" dirty="0" smtClean="0"/>
              <a:t>Модул 1, Тема 1 (Истражи понатаму)</a:t>
            </a:r>
            <a:endParaRPr lang="en-US" u="sng" dirty="0"/>
          </a:p>
        </p:txBody>
      </p:sp>
    </p:spTree>
    <p:extLst>
      <p:ext uri="{BB962C8B-B14F-4D97-AF65-F5344CB8AC3E}">
        <p14:creationId xmlns:p14="http://schemas.microsoft.com/office/powerpoint/2010/main" val="148201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Како да знаеме дека РИ функционира?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2"/>
            <a:ext cx="11188406" cy="435949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mk-MK" dirty="0" smtClean="0"/>
              <a:t>Канцеларија за програми за специјална едукација (МОН, државно ниво)</a:t>
            </a:r>
          </a:p>
          <a:p>
            <a:pPr marL="0" indent="0" algn="ctr">
              <a:buNone/>
            </a:pPr>
            <a:endParaRPr lang="mk-MK" dirty="0"/>
          </a:p>
          <a:p>
            <a:pPr marL="0" indent="0" algn="ctr">
              <a:buNone/>
            </a:pPr>
            <a:endParaRPr lang="mk-MK" dirty="0" smtClean="0"/>
          </a:p>
          <a:p>
            <a:pPr marL="0" indent="0" algn="ctr">
              <a:buNone/>
            </a:pPr>
            <a:r>
              <a:rPr lang="mk-MK" dirty="0" smtClean="0"/>
              <a:t>Центар за ран детски развој (при општините)</a:t>
            </a:r>
          </a:p>
          <a:p>
            <a:pPr marL="0" indent="0" algn="ctr">
              <a:buNone/>
            </a:pPr>
            <a:endParaRPr lang="mk-MK" dirty="0"/>
          </a:p>
          <a:p>
            <a:pPr marL="0" indent="0">
              <a:buNone/>
            </a:pPr>
            <a:r>
              <a:rPr lang="mk-MK" dirty="0" smtClean="0"/>
              <a:t>Целта на дел С од ИДЕА:</a:t>
            </a:r>
          </a:p>
          <a:p>
            <a:pPr>
              <a:buFontTx/>
              <a:buChar char="-"/>
            </a:pPr>
            <a:r>
              <a:rPr lang="mk-MK" dirty="0" smtClean="0"/>
              <a:t>Подобрување на развојот на новороденчиња и мали деца со попреченост;</a:t>
            </a:r>
          </a:p>
          <a:p>
            <a:pPr>
              <a:buFontTx/>
              <a:buChar char="-"/>
            </a:pPr>
            <a:r>
              <a:rPr lang="mk-MK" dirty="0" smtClean="0"/>
              <a:t>Зголемување на капацитетот на семејствата да ги пресретнат посебните потреби на нивните деца.</a:t>
            </a:r>
            <a:endParaRPr lang="en-US" dirty="0"/>
          </a:p>
        </p:txBody>
      </p:sp>
      <p:sp>
        <p:nvSpPr>
          <p:cNvPr id="4" name="Down Arrow 3"/>
          <p:cNvSpPr/>
          <p:nvPr/>
        </p:nvSpPr>
        <p:spPr>
          <a:xfrm>
            <a:off x="5982785" y="2807854"/>
            <a:ext cx="583477" cy="98829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101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mk-MK" dirty="0"/>
              <a:t>Како да знаеме дека РИ функционира</a:t>
            </a:r>
            <a:r>
              <a:rPr lang="mk-MK" dirty="0" smtClean="0"/>
              <a:t>? </a:t>
            </a:r>
            <a:r>
              <a:rPr lang="mk-MK" dirty="0" smtClean="0"/>
              <a:t>Извештаи за р</a:t>
            </a:r>
            <a:r>
              <a:rPr lang="mk-MK" dirty="0" smtClean="0"/>
              <a:t>езултатот од напредокот</a:t>
            </a:r>
            <a:r>
              <a:rPr lang="mk-MK" dirty="0" smtClean="0"/>
              <a:t> </a:t>
            </a:r>
            <a:r>
              <a:rPr lang="mk-MK" dirty="0" smtClean="0"/>
              <a:t>кај децата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mk-MK" dirty="0" smtClean="0"/>
              <a:t>Општините треба да го пријават процентот на новороденчиња и мали деца со ИСПУ кој кои е прикажан напредок:</a:t>
            </a:r>
          </a:p>
          <a:p>
            <a:pPr>
              <a:buFontTx/>
              <a:buChar char="-"/>
            </a:pPr>
            <a:r>
              <a:rPr lang="mk-MK" b="1" dirty="0" smtClean="0"/>
              <a:t>Позитивни социо-емоционални вештини (вклучувајќи социјални врски);</a:t>
            </a:r>
          </a:p>
          <a:p>
            <a:pPr>
              <a:buFontTx/>
              <a:buChar char="-"/>
            </a:pPr>
            <a:r>
              <a:rPr lang="mk-MK" b="1" dirty="0" smtClean="0"/>
              <a:t>Стекнување и употреба на знаења и вештини (вклучувајќи ран јазик/комуникација); и</a:t>
            </a:r>
          </a:p>
          <a:p>
            <a:pPr>
              <a:buFontTx/>
              <a:buChar char="-"/>
            </a:pPr>
            <a:r>
              <a:rPr lang="mk-MK" b="1" dirty="0" smtClean="0"/>
              <a:t>Употреба на соодветни однесувања со цел да се пресретнат нивните потреби.</a:t>
            </a:r>
          </a:p>
          <a:p>
            <a:pPr>
              <a:buFontTx/>
              <a:buChar char="-"/>
            </a:pPr>
            <a:endParaRPr lang="mk-MK" dirty="0"/>
          </a:p>
          <a:p>
            <a:pPr>
              <a:buFontTx/>
              <a:buChar char="-"/>
            </a:pPr>
            <a:r>
              <a:rPr lang="mk-MK" u="sng" dirty="0" smtClean="0"/>
              <a:t>Исходите во МОН не се идентични со исходите од ИСПУ.</a:t>
            </a:r>
          </a:p>
          <a:p>
            <a:pPr>
              <a:buFontTx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8322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mk-MK" dirty="0"/>
              <a:t>Како да знаеме дека РИ функционира? Извештаи од општините за исходите кај </a:t>
            </a:r>
            <a:r>
              <a:rPr lang="mk-MK" dirty="0" smtClean="0"/>
              <a:t>семејствата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mk-MK" dirty="0" smtClean="0"/>
              <a:t>Семејствата ги разбираат силните страни, можностите и посебните потреби на нивните деца.</a:t>
            </a:r>
          </a:p>
          <a:p>
            <a:pPr marL="457200" indent="-457200">
              <a:buAutoNum type="arabicPeriod"/>
            </a:pPr>
            <a:r>
              <a:rPr lang="mk-MK" dirty="0" smtClean="0"/>
              <a:t>Семејствата ги познаваат нивните страни и ефективно се залагаат за нивните деца. </a:t>
            </a:r>
          </a:p>
          <a:p>
            <a:pPr marL="457200" indent="-457200">
              <a:buAutoNum type="arabicPeriod"/>
            </a:pPr>
            <a:r>
              <a:rPr lang="mk-MK" dirty="0" smtClean="0"/>
              <a:t>Семејствата им помагаат на 	нивните деца да се развиваат и да учат.</a:t>
            </a:r>
          </a:p>
          <a:p>
            <a:pPr marL="457200" indent="-457200">
              <a:buAutoNum type="arabicPeriod"/>
            </a:pPr>
            <a:r>
              <a:rPr lang="mk-MK" dirty="0" smtClean="0"/>
              <a:t>Семејствата имаат системи за поддршка.</a:t>
            </a:r>
          </a:p>
          <a:p>
            <a:pPr marL="457200" indent="-457200">
              <a:buAutoNum type="arabicPeriod"/>
            </a:pPr>
            <a:r>
              <a:rPr lang="mk-MK" dirty="0" smtClean="0"/>
              <a:t>Семејствата пристапуваат до посакуваните услуги, програми, и активности во нивните заедници.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787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mk-MK" dirty="0"/>
              <a:t>Како да знаеме дека РИ функционира? </a:t>
            </a:r>
            <a:r>
              <a:rPr lang="mk-MK" dirty="0" smtClean="0"/>
              <a:t>Зошто да се собираат податоци за исходите кај децата и семејствата?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mk-MK" dirty="0" smtClean="0"/>
              <a:t>Информациите ќе помогнат со:</a:t>
            </a:r>
          </a:p>
          <a:p>
            <a:pPr>
              <a:buFontTx/>
              <a:buChar char="-"/>
            </a:pPr>
            <a:r>
              <a:rPr lang="mk-MK" dirty="0" smtClean="0"/>
              <a:t>Следење на промената во текот на времето;</a:t>
            </a:r>
          </a:p>
          <a:p>
            <a:pPr>
              <a:buFontTx/>
              <a:buChar char="-"/>
            </a:pPr>
            <a:r>
              <a:rPr lang="mk-MK" dirty="0" smtClean="0"/>
              <a:t>Планирање на програмите...подобрување на програмите и услугите;</a:t>
            </a:r>
          </a:p>
          <a:p>
            <a:pPr>
              <a:buFontTx/>
              <a:buChar char="-"/>
            </a:pPr>
            <a:r>
              <a:rPr lang="mk-MK" dirty="0" smtClean="0"/>
              <a:t>Демонстрирање на ефикасноста на програмите;</a:t>
            </a:r>
          </a:p>
          <a:p>
            <a:pPr>
              <a:buFontTx/>
              <a:buChar char="-"/>
            </a:pPr>
            <a:r>
              <a:rPr lang="mk-MK" dirty="0" smtClean="0"/>
              <a:t>Информирање на јавноста.</a:t>
            </a:r>
          </a:p>
        </p:txBody>
      </p:sp>
    </p:spTree>
    <p:extLst>
      <p:ext uri="{BB962C8B-B14F-4D97-AF65-F5344CB8AC3E}">
        <p14:creationId xmlns:p14="http://schemas.microsoft.com/office/powerpoint/2010/main" val="3385872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Резиме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2"/>
            <a:ext cx="10939024" cy="4257891"/>
          </a:xfrm>
        </p:spPr>
        <p:txBody>
          <a:bodyPr>
            <a:normAutofit fontScale="77500" lnSpcReduction="20000"/>
          </a:bodyPr>
          <a:lstStyle/>
          <a:p>
            <a:r>
              <a:rPr lang="mk-MK" b="1" dirty="0" smtClean="0"/>
              <a:t>Цели на РИ</a:t>
            </a:r>
          </a:p>
          <a:p>
            <a:pPr>
              <a:buFontTx/>
              <a:buChar char="-"/>
            </a:pPr>
            <a:r>
              <a:rPr lang="mk-MK" dirty="0" smtClean="0"/>
              <a:t>Подобрување на развојот;</a:t>
            </a:r>
          </a:p>
          <a:p>
            <a:pPr>
              <a:buFontTx/>
              <a:buChar char="-"/>
            </a:pPr>
            <a:r>
              <a:rPr lang="mk-MK" dirty="0" smtClean="0"/>
              <a:t>Редуцирање на образовните трошоци;</a:t>
            </a:r>
          </a:p>
          <a:p>
            <a:pPr>
              <a:buFontTx/>
              <a:buChar char="-"/>
            </a:pPr>
            <a:r>
              <a:rPr lang="mk-MK" dirty="0" smtClean="0"/>
              <a:t>Максимизирање на подоцнежните способности;</a:t>
            </a:r>
          </a:p>
          <a:p>
            <a:pPr>
              <a:buFontTx/>
              <a:buChar char="-"/>
            </a:pPr>
            <a:r>
              <a:rPr lang="mk-MK" dirty="0" smtClean="0"/>
              <a:t>Зголемување на капацитетот на семејства.</a:t>
            </a:r>
          </a:p>
          <a:p>
            <a:pPr>
              <a:buFontTx/>
              <a:buChar char="-"/>
            </a:pPr>
            <a:endParaRPr lang="mk-MK" b="1" dirty="0"/>
          </a:p>
          <a:p>
            <a:r>
              <a:rPr lang="mk-MK" b="1" dirty="0" smtClean="0"/>
              <a:t>Барања</a:t>
            </a:r>
          </a:p>
          <a:p>
            <a:pPr>
              <a:buFontTx/>
              <a:buChar char="-"/>
            </a:pPr>
            <a:r>
              <a:rPr lang="mk-MK" dirty="0" smtClean="0"/>
              <a:t>Пристап до тим со цел креирање ИСПУ;</a:t>
            </a:r>
          </a:p>
          <a:p>
            <a:pPr>
              <a:buFontTx/>
              <a:buChar char="-"/>
            </a:pPr>
            <a:r>
              <a:rPr lang="mk-MK" dirty="0" smtClean="0"/>
              <a:t>Координација на услуги;</a:t>
            </a:r>
          </a:p>
          <a:p>
            <a:pPr>
              <a:buFontTx/>
              <a:buChar char="-"/>
            </a:pPr>
            <a:r>
              <a:rPr lang="mk-MK" dirty="0" smtClean="0"/>
              <a:t>Вклучување на родителите;</a:t>
            </a:r>
          </a:p>
          <a:p>
            <a:pPr>
              <a:buFontTx/>
              <a:buChar char="-"/>
            </a:pPr>
            <a:r>
              <a:rPr lang="mk-MK" dirty="0" smtClean="0"/>
              <a:t>Услуги во природни средини;</a:t>
            </a:r>
          </a:p>
          <a:p>
            <a:pPr>
              <a:buFontTx/>
              <a:buChar char="-"/>
            </a:pPr>
            <a:r>
              <a:rPr lang="mk-MK" dirty="0" smtClean="0"/>
              <a:t>Учење на детето и поддршка на родителите;</a:t>
            </a:r>
          </a:p>
          <a:p>
            <a:pPr>
              <a:buFontTx/>
              <a:buChar char="-"/>
            </a:pPr>
            <a:r>
              <a:rPr lang="mk-MK" dirty="0" smtClean="0"/>
              <a:t>Интервенција базирана на научни истражувања.  </a:t>
            </a:r>
          </a:p>
          <a:p>
            <a:pPr marL="0" indent="0">
              <a:buNone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754229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mk-MK" dirty="0"/>
              <a:t>СЛЕДНО</a:t>
            </a:r>
          </a:p>
          <a:p>
            <a:pPr marL="0" indent="0">
              <a:buNone/>
            </a:pPr>
            <a:endParaRPr lang="mk-MK" dirty="0"/>
          </a:p>
          <a:p>
            <a:pPr marL="0" indent="0">
              <a:buNone/>
            </a:pPr>
            <a:r>
              <a:rPr lang="mk-MK" dirty="0"/>
              <a:t>МОДУЛ 1, ТЕМА </a:t>
            </a:r>
            <a:r>
              <a:rPr lang="mk-MK" dirty="0" smtClean="0"/>
              <a:t>2</a:t>
            </a:r>
            <a:endParaRPr lang="mk-MK" dirty="0"/>
          </a:p>
          <a:p>
            <a:pPr marL="0" indent="0">
              <a:buNone/>
            </a:pPr>
            <a:r>
              <a:rPr lang="mk-MK" dirty="0" smtClean="0"/>
              <a:t>Мисија и клучни принципи за обезбедување РИ во природни средини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934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IDEA – </a:t>
            </a:r>
            <a:r>
              <a:rPr lang="mk-MK" dirty="0" smtClean="0"/>
              <a:t>Програма за развој на бебиња и мали деца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mk-MK" dirty="0" smtClean="0"/>
              <a:t>Првично воспоставена во САД во 1986, со цел да се даде поддршка и услуги на деца од раѓање до три години.</a:t>
            </a:r>
          </a:p>
          <a:p>
            <a:endParaRPr lang="mk-MK" dirty="0"/>
          </a:p>
          <a:p>
            <a:r>
              <a:rPr lang="en-US" dirty="0" smtClean="0"/>
              <a:t>IDEA – PART C</a:t>
            </a:r>
          </a:p>
          <a:p>
            <a:endParaRPr lang="en-US" dirty="0"/>
          </a:p>
          <a:p>
            <a:r>
              <a:rPr lang="mk-MK" dirty="0" smtClean="0"/>
              <a:t>Во САД, оваа програма е опционална, но сите земји одлучуваат да учествуваат.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2925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Цели на дел С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2336873"/>
            <a:ext cx="11342254" cy="4294836"/>
          </a:xfrm>
        </p:spPr>
        <p:txBody>
          <a:bodyPr>
            <a:normAutofit lnSpcReduction="10000"/>
          </a:bodyPr>
          <a:lstStyle/>
          <a:p>
            <a:r>
              <a:rPr lang="mk-MK" dirty="0" smtClean="0"/>
              <a:t>Поттикнување на развојот на новороденчиња и мали деца со пречки, минимизирање на потенцијалот за развојна попреченост, и препознавање на значителниот развој на мозокот кој се случува до тригодишна возраст.</a:t>
            </a:r>
          </a:p>
          <a:p>
            <a:r>
              <a:rPr lang="mk-MK" dirty="0" smtClean="0"/>
              <a:t>Зголемување на капацитетот на семејствата да ги пресретнат потребите на нивните деца.</a:t>
            </a:r>
          </a:p>
          <a:p>
            <a:r>
              <a:rPr lang="mk-MK" dirty="0" smtClean="0"/>
              <a:t>Намалување на образовните трошоци преку минимизирање на потребата за специјална едукација преку РИ.</a:t>
            </a:r>
          </a:p>
          <a:p>
            <a:r>
              <a:rPr lang="mk-MK" dirty="0" smtClean="0"/>
              <a:t>Максимизирање на потенцијалот на лицата со пречки да живеат независно во општеството.</a:t>
            </a:r>
          </a:p>
          <a:p>
            <a:r>
              <a:rPr lang="mk-MK" dirty="0" smtClean="0"/>
              <a:t>Зголемување на капацитетот на државата и провајдерите на услуги да ги идентификуваат, и пресретнат потребите на сите деца, посебно малцинствата, тие со ниски приходи, руралните деца, деца без родители.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8767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Кои термини одговараат на дел В / дел С?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2"/>
            <a:ext cx="9613861" cy="3962327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mk-MK" dirty="0" smtClean="0"/>
              <a:t> ИОП тим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mk-MK" dirty="0" smtClean="0"/>
              <a:t> ИСПУ тим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mk-MK" dirty="0" smtClean="0"/>
              <a:t> Постигнувања за детето и семејството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mk-MK" dirty="0"/>
              <a:t> </a:t>
            </a:r>
            <a:r>
              <a:rPr lang="mk-MK" dirty="0" smtClean="0"/>
              <a:t>Постигнувања за детето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mk-MK" dirty="0" smtClean="0"/>
              <a:t> Средина која најмалку ограничува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mk-MK" dirty="0" smtClean="0"/>
              <a:t> Природна средина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mk-MK" dirty="0" smtClean="0"/>
              <a:t> Специјална едукација и поврзани сервиси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mk-MK" dirty="0" smtClean="0"/>
              <a:t> Индивидуализиран Семеен План на Услуги (ИСПУ)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386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Разлики меѓу дел В и дел С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17951835"/>
              </p:ext>
            </p:extLst>
          </p:nvPr>
        </p:nvGraphicFramePr>
        <p:xfrm>
          <a:off x="681038" y="2336800"/>
          <a:ext cx="9613900" cy="4302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06950">
                  <a:extLst>
                    <a:ext uri="{9D8B030D-6E8A-4147-A177-3AD203B41FA5}">
                      <a16:colId xmlns:a16="http://schemas.microsoft.com/office/drawing/2014/main" val="2066191885"/>
                    </a:ext>
                  </a:extLst>
                </a:gridCol>
                <a:gridCol w="4806950">
                  <a:extLst>
                    <a:ext uri="{9D8B030D-6E8A-4147-A177-3AD203B41FA5}">
                      <a16:colId xmlns:a16="http://schemas.microsoft.com/office/drawing/2014/main" val="9983759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mk-MK" dirty="0" smtClean="0"/>
                        <a:t>Дел В (почнува на три години)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Дел С (раѓање</a:t>
                      </a:r>
                      <a:r>
                        <a:rPr lang="mk-MK" baseline="0" dirty="0" smtClean="0"/>
                        <a:t> до три години)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95903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mk-MK" dirty="0" smtClean="0"/>
                        <a:t>Индивидуален</a:t>
                      </a:r>
                      <a:r>
                        <a:rPr lang="mk-MK" baseline="0" dirty="0" smtClean="0"/>
                        <a:t> Образовен План (ИОП)</a:t>
                      </a:r>
                    </a:p>
                    <a:p>
                      <a:endParaRPr lang="mk-MK" baseline="0" dirty="0" smtClean="0"/>
                    </a:p>
                    <a:p>
                      <a:endParaRPr lang="mk-MK" baseline="0" dirty="0" smtClean="0"/>
                    </a:p>
                    <a:p>
                      <a:r>
                        <a:rPr lang="mk-MK" baseline="0" dirty="0" smtClean="0"/>
                        <a:t>Тим за ИОП</a:t>
                      </a:r>
                    </a:p>
                    <a:p>
                      <a:r>
                        <a:rPr lang="mk-MK" baseline="0" dirty="0" smtClean="0"/>
                        <a:t>(со еднаква вклученост на сите)</a:t>
                      </a:r>
                    </a:p>
                    <a:p>
                      <a:endParaRPr lang="mk-MK" baseline="0" dirty="0" smtClean="0"/>
                    </a:p>
                    <a:p>
                      <a:r>
                        <a:rPr lang="mk-MK" baseline="0" dirty="0" smtClean="0"/>
                        <a:t>Мерливи цели за детето</a:t>
                      </a:r>
                    </a:p>
                    <a:p>
                      <a:endParaRPr lang="mk-MK" baseline="0" dirty="0" smtClean="0"/>
                    </a:p>
                    <a:p>
                      <a:r>
                        <a:rPr lang="mk-MK" baseline="0" dirty="0" smtClean="0"/>
                        <a:t>Средина која најмалку ограничува</a:t>
                      </a:r>
                    </a:p>
                    <a:p>
                      <a:endParaRPr lang="mk-MK" baseline="0" dirty="0" smtClean="0"/>
                    </a:p>
                    <a:p>
                      <a:r>
                        <a:rPr lang="mk-MK" baseline="0" dirty="0" smtClean="0"/>
                        <a:t>Специјални образовни услуги (поврзани услуги кои може да продолжат и после школската година)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Индивидуален Семеен План за Услуги</a:t>
                      </a:r>
                      <a:r>
                        <a:rPr lang="mk-MK" baseline="0" dirty="0" smtClean="0"/>
                        <a:t> (ИСПУ)</a:t>
                      </a:r>
                    </a:p>
                    <a:p>
                      <a:endParaRPr lang="mk-MK" baseline="0" dirty="0" smtClean="0"/>
                    </a:p>
                    <a:p>
                      <a:r>
                        <a:rPr lang="mk-MK" baseline="0" dirty="0" smtClean="0"/>
                        <a:t>Тим за ИСПУ</a:t>
                      </a:r>
                    </a:p>
                    <a:p>
                      <a:r>
                        <a:rPr lang="mk-MK" baseline="0" dirty="0" smtClean="0"/>
                        <a:t>(приоритети на родителите)</a:t>
                      </a:r>
                    </a:p>
                    <a:p>
                      <a:endParaRPr lang="mk-MK" baseline="0" dirty="0" smtClean="0"/>
                    </a:p>
                    <a:p>
                      <a:r>
                        <a:rPr lang="mk-MK" baseline="0" dirty="0" smtClean="0"/>
                        <a:t>Постигнувања за детето и семејството</a:t>
                      </a:r>
                    </a:p>
                    <a:p>
                      <a:endParaRPr lang="mk-MK" baseline="0" dirty="0" smtClean="0"/>
                    </a:p>
                    <a:p>
                      <a:r>
                        <a:rPr lang="mk-MK" baseline="0" dirty="0" smtClean="0"/>
                        <a:t>Природна средина</a:t>
                      </a:r>
                    </a:p>
                    <a:p>
                      <a:endParaRPr lang="mk-MK" baseline="0" dirty="0" smtClean="0"/>
                    </a:p>
                    <a:p>
                      <a:r>
                        <a:rPr lang="mk-MK" baseline="0" dirty="0" smtClean="0"/>
                        <a:t>Рана интервенција (услугите се во текот на целата година)</a:t>
                      </a: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64036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6981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Рана интервенција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2"/>
            <a:ext cx="11003679" cy="4276363"/>
          </a:xfrm>
        </p:spPr>
        <p:txBody>
          <a:bodyPr>
            <a:normAutofit/>
          </a:bodyPr>
          <a:lstStyle/>
          <a:p>
            <a:r>
              <a:rPr lang="mk-MK" dirty="0" smtClean="0"/>
              <a:t>Критериуми за добивање услуги (ригорозна дефиниција на терминот развојно заостанување пр. 25% заостанување во една или две од пет области)</a:t>
            </a:r>
          </a:p>
          <a:p>
            <a:r>
              <a:rPr lang="mk-MK" dirty="0" smtClean="0"/>
              <a:t>Евалуација (навремена, сеопфатна, мултидисциплинарна евалуација на секое дете и семејно-насочена идентификација на потребите на секое семејство со цел да се помогне во развојот на детето)</a:t>
            </a:r>
          </a:p>
          <a:p>
            <a:r>
              <a:rPr lang="mk-MK" dirty="0" smtClean="0"/>
              <a:t>ИСПУ (РИ мора да биде базирана на ИСПУ, вклучувајќи ги и услугите за координација на сервиси)</a:t>
            </a:r>
          </a:p>
          <a:p>
            <a:r>
              <a:rPr lang="mk-MK" dirty="0" smtClean="0"/>
              <a:t>Природна средина (мора да биде обезбедена во природната средина, до онаа мера до која е можно)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471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Природни средини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1013" y="1990725"/>
            <a:ext cx="83724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961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ИДЕА: Барања од дел </a:t>
            </a:r>
            <a:r>
              <a:rPr lang="en-US" dirty="0" smtClean="0"/>
              <a:t>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29382" y="2336873"/>
            <a:ext cx="6345382" cy="4248654"/>
          </a:xfrm>
        </p:spPr>
        <p:txBody>
          <a:bodyPr>
            <a:normAutofit/>
          </a:bodyPr>
          <a:lstStyle/>
          <a:p>
            <a:r>
              <a:rPr lang="mk-MK" sz="2600" dirty="0" smtClean="0"/>
              <a:t>Пристап до тим</a:t>
            </a:r>
          </a:p>
          <a:p>
            <a:endParaRPr lang="mk-MK" sz="2600" dirty="0" smtClean="0"/>
          </a:p>
          <a:p>
            <a:r>
              <a:rPr lang="mk-MK" sz="2600" dirty="0" smtClean="0"/>
              <a:t>ИСПУ (Индивидуален Семеен План на Услуги)</a:t>
            </a:r>
          </a:p>
          <a:p>
            <a:endParaRPr lang="mk-MK" sz="2600" dirty="0" smtClean="0"/>
          </a:p>
          <a:p>
            <a:r>
              <a:rPr lang="mk-MK" sz="2600" dirty="0" smtClean="0"/>
              <a:t>Координација на сервиси</a:t>
            </a:r>
            <a:endParaRPr lang="en-US" sz="2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6025" y="2071110"/>
            <a:ext cx="23526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843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/>
              <a:t>ИДЕА: Барања од дел </a:t>
            </a:r>
            <a:r>
              <a:rPr lang="en-US" dirty="0" smtClean="0"/>
              <a:t>C – </a:t>
            </a:r>
            <a:r>
              <a:rPr lang="mk-MK" dirty="0" smtClean="0"/>
              <a:t>Права на родителите и процедурални забелешки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2"/>
            <a:ext cx="10782006" cy="4174763"/>
          </a:xfrm>
        </p:spPr>
        <p:txBody>
          <a:bodyPr>
            <a:normAutofit/>
          </a:bodyPr>
          <a:lstStyle/>
          <a:p>
            <a:r>
              <a:rPr lang="mk-MK" dirty="0" smtClean="0"/>
              <a:t>Право на </a:t>
            </a:r>
            <a:r>
              <a:rPr lang="mk-MK" b="1" dirty="0" smtClean="0"/>
              <a:t>доверливост</a:t>
            </a:r>
            <a:r>
              <a:rPr lang="mk-MK" dirty="0" smtClean="0"/>
              <a:t> на информација која може да доведе до идентификација на личноста, вклучувајќи го и правото за</a:t>
            </a:r>
            <a:r>
              <a:rPr lang="mk-MK" b="1" dirty="0" smtClean="0"/>
              <a:t> пишано известување </a:t>
            </a:r>
            <a:r>
              <a:rPr lang="mk-MK" dirty="0" smtClean="0"/>
              <a:t>за писмена согласност за размената на такви информации меѓу различни агенции и установи.</a:t>
            </a:r>
          </a:p>
          <a:p>
            <a:r>
              <a:rPr lang="mk-MK" dirty="0" smtClean="0"/>
              <a:t>Право на родителите да одлучат дали тие, нивното новороденче или мало дете или други членови на семејството да </a:t>
            </a:r>
            <a:r>
              <a:rPr lang="mk-MK" b="1" dirty="0" smtClean="0"/>
              <a:t>прифатат </a:t>
            </a:r>
            <a:r>
              <a:rPr lang="mk-MK" dirty="0" smtClean="0"/>
              <a:t>или </a:t>
            </a:r>
            <a:r>
              <a:rPr lang="mk-MK" b="1" dirty="0" smtClean="0"/>
              <a:t>одбијат </a:t>
            </a:r>
            <a:r>
              <a:rPr lang="mk-MK" dirty="0" smtClean="0"/>
              <a:t>некои услуги за РИ без да се загрози испораката на останатите РИ услуги.</a:t>
            </a:r>
          </a:p>
          <a:p>
            <a:r>
              <a:rPr lang="mk-MK" dirty="0" smtClean="0"/>
              <a:t>Можност на родителите да ги испитаат </a:t>
            </a:r>
            <a:r>
              <a:rPr lang="mk-MK" b="1" dirty="0" smtClean="0"/>
              <a:t>извештаите </a:t>
            </a:r>
            <a:r>
              <a:rPr lang="mk-MK" dirty="0" smtClean="0"/>
              <a:t>поврзани со процена, скрининг, дефинирање на подобноста, и развојот и спроведувањето на ИСПУ.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319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482</TotalTime>
  <Words>967</Words>
  <Application>Microsoft Office PowerPoint</Application>
  <PresentationFormat>Widescreen</PresentationFormat>
  <Paragraphs>121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Trebuchet MS</vt:lpstr>
      <vt:lpstr>Wingdings</vt:lpstr>
      <vt:lpstr>Berlin</vt:lpstr>
      <vt:lpstr>МОДУЛ 1, ТЕМА 1 РАНА ИНТЕРВЕНЦИЈА</vt:lpstr>
      <vt:lpstr>IDEA – Програма за развој на бебиња и мали деца</vt:lpstr>
      <vt:lpstr>Цели на дел С</vt:lpstr>
      <vt:lpstr>Кои термини одговараат на дел В / дел С?</vt:lpstr>
      <vt:lpstr>Разлики меѓу дел В и дел С</vt:lpstr>
      <vt:lpstr>Рана интервенција</vt:lpstr>
      <vt:lpstr>Природни средини</vt:lpstr>
      <vt:lpstr>ИДЕА: Барања од дел C</vt:lpstr>
      <vt:lpstr>ИДЕА: Барања од дел C – Права на родителите и процедурални забелешки</vt:lpstr>
      <vt:lpstr>ИДЕА: Барања од дел C – Права на родителите и процедурални забелешки</vt:lpstr>
      <vt:lpstr>ИДЕА: Барања од дел C – Права на родителите и процедурални забелешки</vt:lpstr>
      <vt:lpstr>Како да знаеме дека РИ функционира?</vt:lpstr>
      <vt:lpstr>Како да знаеме дека РИ функционира? Извештаи за резултатот од напредокот кај децата</vt:lpstr>
      <vt:lpstr>Како да знаеме дека РИ функционира? Извештаи од општините за исходите кај семејствата</vt:lpstr>
      <vt:lpstr>Како да знаеме дека РИ функционира? Зошто да се собираат податоци за исходите кај децата и семејствата?</vt:lpstr>
      <vt:lpstr>Резиме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МОДУЛ 1, ТЕМА 1 РАНА ИНТЕРВЕНЦИЈА</dc:title>
  <dc:creator>Karovska</dc:creator>
  <cp:lastModifiedBy>Karovska</cp:lastModifiedBy>
  <cp:revision>20</cp:revision>
  <dcterms:created xsi:type="dcterms:W3CDTF">2019-07-16T09:14:13Z</dcterms:created>
  <dcterms:modified xsi:type="dcterms:W3CDTF">2019-09-06T11:36:59Z</dcterms:modified>
</cp:coreProperties>
</file>